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12" r:id="rId4"/>
  </p:sldMasterIdLst>
  <p:sldIdLst>
    <p:sldId id="257" r:id="rId5"/>
    <p:sldId id="258" r:id="rId6"/>
    <p:sldId id="259" r:id="rId7"/>
    <p:sldId id="260" r:id="rId8"/>
    <p:sldId id="261" r:id="rId9"/>
    <p:sldId id="262" r:id="rId10"/>
    <p:sldId id="263" r:id="rId11"/>
    <p:sldId id="264" r:id="rId12"/>
    <p:sldId id="265" r:id="rId13"/>
    <p:sldId id="266" r:id="rId14"/>
    <p:sldId id="271" r:id="rId15"/>
    <p:sldId id="268" r:id="rId16"/>
    <p:sldId id="267" r:id="rId17"/>
    <p:sldId id="269" r:id="rId18"/>
    <p:sldId id="270" r:id="rId19"/>
    <p:sldId id="27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9" autoAdjust="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20-Mar-20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20-Mar-20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20-Mar-20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20-Mar-20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20-Mar-20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20-Mar-20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20-Mar-20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20-Mar-20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20-Mar-20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20-Mar-20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20-Mar-20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20-Mar-20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cocl.us/Geospatial_data" TargetMode="External"/><Relationship Id="rId2" Type="http://schemas.openxmlformats.org/officeDocument/2006/relationships/hyperlink" Target="https://en.wikipedia.org/w/index.php?title=List_of_postal_codes_of_Canada:_M&amp;oldid=942851379" TargetMode="External"/><Relationship Id="rId1" Type="http://schemas.openxmlformats.org/officeDocument/2006/relationships/slideLayout" Target="../slideLayouts/slideLayout2.xml"/><Relationship Id="rId4" Type="http://schemas.openxmlformats.org/officeDocument/2006/relationships/hyperlink" Target="https://cocl.us/new_york_datase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a:normAutofit/>
          </a:bodyPr>
          <a:lstStyle/>
          <a:p>
            <a:r>
              <a:rPr lang="en-US" dirty="0"/>
              <a:t>Battle of the neighborhoods	</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a:normAutofit/>
          </a:bodyPr>
          <a:lstStyle/>
          <a:p>
            <a:r>
              <a:rPr lang="en-US" dirty="0"/>
              <a:t>Taimore Alvi - presentation</a:t>
            </a:r>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descr="abstract image">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932F2-C7FE-4905-A450-655C043EF55D}"/>
              </a:ext>
            </a:extLst>
          </p:cNvPr>
          <p:cNvSpPr>
            <a:spLocks noGrp="1"/>
          </p:cNvSpPr>
          <p:nvPr>
            <p:ph type="title"/>
          </p:nvPr>
        </p:nvSpPr>
        <p:spPr/>
        <p:txBody>
          <a:bodyPr/>
          <a:lstStyle/>
          <a:p>
            <a:r>
              <a:rPr lang="en-US" dirty="0"/>
              <a:t>Venue category &amp; neighborhoods</a:t>
            </a:r>
          </a:p>
        </p:txBody>
      </p:sp>
      <p:pic>
        <p:nvPicPr>
          <p:cNvPr id="7" name="Content Placeholder 6">
            <a:extLst>
              <a:ext uri="{FF2B5EF4-FFF2-40B4-BE49-F238E27FC236}">
                <a16:creationId xmlns:a16="http://schemas.microsoft.com/office/drawing/2014/main" id="{EF7FEF6E-8ACF-415E-BEAB-D759445BC38E}"/>
              </a:ext>
            </a:extLst>
          </p:cNvPr>
          <p:cNvPicPr>
            <a:picLocks noGrp="1" noChangeAspect="1"/>
          </p:cNvPicPr>
          <p:nvPr>
            <p:ph idx="1"/>
          </p:nvPr>
        </p:nvPicPr>
        <p:blipFill>
          <a:blip r:embed="rId2"/>
          <a:stretch>
            <a:fillRect/>
          </a:stretch>
        </p:blipFill>
        <p:spPr>
          <a:xfrm>
            <a:off x="679508" y="2341563"/>
            <a:ext cx="9286613" cy="4309084"/>
          </a:xfrm>
          <a:prstGeom prst="rect">
            <a:avLst/>
          </a:prstGeom>
        </p:spPr>
      </p:pic>
      <p:sp>
        <p:nvSpPr>
          <p:cNvPr id="8" name="TextBox 7">
            <a:extLst>
              <a:ext uri="{FF2B5EF4-FFF2-40B4-BE49-F238E27FC236}">
                <a16:creationId xmlns:a16="http://schemas.microsoft.com/office/drawing/2014/main" id="{0AC8B01F-A845-493F-AA83-3F1F1AB39CA0}"/>
              </a:ext>
            </a:extLst>
          </p:cNvPr>
          <p:cNvSpPr txBox="1"/>
          <p:nvPr/>
        </p:nvSpPr>
        <p:spPr>
          <a:xfrm>
            <a:off x="9966121" y="2341563"/>
            <a:ext cx="2013358" cy="3293209"/>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t>100 venues extracted for each neighborhood in a 500 m radius.</a:t>
            </a:r>
          </a:p>
          <a:p>
            <a:pPr marL="285750" indent="-285750" algn="just">
              <a:buFont typeface="Arial" panose="020B0604020202020204" pitchFamily="34" charset="0"/>
              <a:buChar char="•"/>
            </a:pPr>
            <a:r>
              <a:rPr lang="en-US" sz="1600" dirty="0"/>
              <a:t>Venues classified under their category.</a:t>
            </a:r>
          </a:p>
          <a:p>
            <a:pPr marL="285750" indent="-285750" algn="just">
              <a:buFont typeface="Arial" panose="020B0604020202020204" pitchFamily="34" charset="0"/>
              <a:buChar char="•"/>
            </a:pPr>
            <a:r>
              <a:rPr lang="en-US" sz="1600" dirty="0"/>
              <a:t>Each neighborhood represented by the number of available </a:t>
            </a:r>
            <a:r>
              <a:rPr lang="en-US" sz="1600" dirty="0" err="1"/>
              <a:t>venur</a:t>
            </a:r>
            <a:r>
              <a:rPr lang="en-US" sz="1600" dirty="0"/>
              <a:t> category.</a:t>
            </a:r>
          </a:p>
        </p:txBody>
      </p:sp>
    </p:spTree>
    <p:extLst>
      <p:ext uri="{BB962C8B-B14F-4D97-AF65-F5344CB8AC3E}">
        <p14:creationId xmlns:p14="http://schemas.microsoft.com/office/powerpoint/2010/main" val="3618440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C103E-1673-409D-91A0-C79467C8C7B0}"/>
              </a:ext>
            </a:extLst>
          </p:cNvPr>
          <p:cNvSpPr>
            <a:spLocks noGrp="1"/>
          </p:cNvSpPr>
          <p:nvPr>
            <p:ph type="title"/>
          </p:nvPr>
        </p:nvSpPr>
        <p:spPr/>
        <p:txBody>
          <a:bodyPr/>
          <a:lstStyle/>
          <a:p>
            <a:r>
              <a:rPr lang="en-US" dirty="0"/>
              <a:t>Segmented neighborhoods</a:t>
            </a:r>
          </a:p>
        </p:txBody>
      </p:sp>
      <p:pic>
        <p:nvPicPr>
          <p:cNvPr id="5" name="Content Placeholder 4">
            <a:extLst>
              <a:ext uri="{FF2B5EF4-FFF2-40B4-BE49-F238E27FC236}">
                <a16:creationId xmlns:a16="http://schemas.microsoft.com/office/drawing/2014/main" id="{8117D0E6-4AE7-426E-8BCA-BA7A2BDC1E6F}"/>
              </a:ext>
            </a:extLst>
          </p:cNvPr>
          <p:cNvPicPr>
            <a:picLocks noGrp="1" noChangeAspect="1"/>
          </p:cNvPicPr>
          <p:nvPr>
            <p:ph idx="1"/>
          </p:nvPr>
        </p:nvPicPr>
        <p:blipFill>
          <a:blip r:embed="rId2"/>
          <a:stretch>
            <a:fillRect/>
          </a:stretch>
        </p:blipFill>
        <p:spPr>
          <a:xfrm>
            <a:off x="581191" y="2031170"/>
            <a:ext cx="10383219" cy="4387073"/>
          </a:xfrm>
          <a:prstGeom prst="rect">
            <a:avLst/>
          </a:prstGeom>
        </p:spPr>
      </p:pic>
    </p:spTree>
    <p:extLst>
      <p:ext uri="{BB962C8B-B14F-4D97-AF65-F5344CB8AC3E}">
        <p14:creationId xmlns:p14="http://schemas.microsoft.com/office/powerpoint/2010/main" val="11096361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90DBC-D344-4E9E-B49E-E0BD11020DBF}"/>
              </a:ext>
            </a:extLst>
          </p:cNvPr>
          <p:cNvSpPr>
            <a:spLocks noGrp="1"/>
          </p:cNvSpPr>
          <p:nvPr>
            <p:ph type="title"/>
          </p:nvPr>
        </p:nvSpPr>
        <p:spPr/>
        <p:txBody>
          <a:bodyPr/>
          <a:lstStyle/>
          <a:p>
            <a:r>
              <a:rPr lang="en-US" dirty="0"/>
              <a:t>Segmented neighborhoods</a:t>
            </a:r>
          </a:p>
        </p:txBody>
      </p:sp>
      <p:pic>
        <p:nvPicPr>
          <p:cNvPr id="4" name="Content Placeholder 3">
            <a:extLst>
              <a:ext uri="{FF2B5EF4-FFF2-40B4-BE49-F238E27FC236}">
                <a16:creationId xmlns:a16="http://schemas.microsoft.com/office/drawing/2014/main" id="{61DDC727-B8DF-455C-B6E9-55B1D0D8B6D1}"/>
              </a:ext>
            </a:extLst>
          </p:cNvPr>
          <p:cNvPicPr>
            <a:picLocks noGrp="1" noChangeAspect="1"/>
          </p:cNvPicPr>
          <p:nvPr>
            <p:ph idx="1"/>
          </p:nvPr>
        </p:nvPicPr>
        <p:blipFill>
          <a:blip r:embed="rId2"/>
          <a:stretch>
            <a:fillRect/>
          </a:stretch>
        </p:blipFill>
        <p:spPr>
          <a:xfrm>
            <a:off x="755009" y="2341563"/>
            <a:ext cx="7835318" cy="4229163"/>
          </a:xfrm>
          <a:prstGeom prst="rect">
            <a:avLst/>
          </a:prstGeom>
        </p:spPr>
      </p:pic>
      <p:sp>
        <p:nvSpPr>
          <p:cNvPr id="5" name="TextBox 4">
            <a:extLst>
              <a:ext uri="{FF2B5EF4-FFF2-40B4-BE49-F238E27FC236}">
                <a16:creationId xmlns:a16="http://schemas.microsoft.com/office/drawing/2014/main" id="{FD05D446-655F-47E1-8731-4C0EF5967258}"/>
              </a:ext>
            </a:extLst>
          </p:cNvPr>
          <p:cNvSpPr txBox="1"/>
          <p:nvPr/>
        </p:nvSpPr>
        <p:spPr>
          <a:xfrm>
            <a:off x="8699383" y="2341563"/>
            <a:ext cx="2911425" cy="3693319"/>
          </a:xfrm>
          <a:prstGeom prst="rect">
            <a:avLst/>
          </a:prstGeom>
          <a:noFill/>
        </p:spPr>
        <p:txBody>
          <a:bodyPr wrap="square" rtlCol="0">
            <a:spAutoFit/>
          </a:bodyPr>
          <a:lstStyle/>
          <a:p>
            <a:pPr marL="285750" indent="-285750">
              <a:buFont typeface="Arial" panose="020B0604020202020204" pitchFamily="34" charset="0"/>
              <a:buChar char="•"/>
            </a:pPr>
            <a:r>
              <a:rPr lang="en-US" dirty="0"/>
              <a:t>Neighborhoods of Toronto &amp; New York segmented into 10 clusters.</a:t>
            </a:r>
          </a:p>
          <a:p>
            <a:pPr marL="285750" indent="-285750">
              <a:buFont typeface="Arial" panose="020B0604020202020204" pitchFamily="34" charset="0"/>
              <a:buChar char="•"/>
            </a:pPr>
            <a:r>
              <a:rPr lang="en-US" dirty="0"/>
              <a:t>Cluster # 1 and # 8 most popular with the highest number of observations.</a:t>
            </a:r>
          </a:p>
          <a:p>
            <a:pPr marL="285750" indent="-285750">
              <a:buFont typeface="Arial" panose="020B0604020202020204" pitchFamily="34" charset="0"/>
              <a:buChar char="•"/>
            </a:pPr>
            <a:r>
              <a:rPr lang="en-US" dirty="0"/>
              <a:t>New York neighborhoods only segmented in 6 clusters.</a:t>
            </a:r>
          </a:p>
          <a:p>
            <a:pPr marL="285750" indent="-285750">
              <a:buFont typeface="Arial" panose="020B0604020202020204" pitchFamily="34" charset="0"/>
              <a:buChar char="•"/>
            </a:pPr>
            <a:r>
              <a:rPr lang="en-US" dirty="0"/>
              <a:t>Toronto neighborhoods segmented in all 10 clusters.</a:t>
            </a:r>
          </a:p>
        </p:txBody>
      </p:sp>
    </p:spTree>
    <p:extLst>
      <p:ext uri="{BB962C8B-B14F-4D97-AF65-F5344CB8AC3E}">
        <p14:creationId xmlns:p14="http://schemas.microsoft.com/office/powerpoint/2010/main" val="3698245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0C3D8-9D7B-42A9-B8F3-FB0E7383FDD7}"/>
              </a:ext>
            </a:extLst>
          </p:cNvPr>
          <p:cNvSpPr>
            <a:spLocks noGrp="1"/>
          </p:cNvSpPr>
          <p:nvPr>
            <p:ph type="title"/>
          </p:nvPr>
        </p:nvSpPr>
        <p:spPr/>
        <p:txBody>
          <a:bodyPr/>
          <a:lstStyle/>
          <a:p>
            <a:r>
              <a:rPr lang="en-US" dirty="0"/>
              <a:t>Segmented neighborhoods</a:t>
            </a:r>
          </a:p>
        </p:txBody>
      </p:sp>
      <p:pic>
        <p:nvPicPr>
          <p:cNvPr id="4" name="Content Placeholder 3">
            <a:extLst>
              <a:ext uri="{FF2B5EF4-FFF2-40B4-BE49-F238E27FC236}">
                <a16:creationId xmlns:a16="http://schemas.microsoft.com/office/drawing/2014/main" id="{0C70C1AD-4BA9-4839-9E13-774FCD7C5F0A}"/>
              </a:ext>
            </a:extLst>
          </p:cNvPr>
          <p:cNvPicPr>
            <a:picLocks noGrp="1" noChangeAspect="1"/>
          </p:cNvPicPr>
          <p:nvPr>
            <p:ph idx="1"/>
          </p:nvPr>
        </p:nvPicPr>
        <p:blipFill>
          <a:blip r:embed="rId2"/>
          <a:stretch>
            <a:fillRect/>
          </a:stretch>
        </p:blipFill>
        <p:spPr>
          <a:xfrm>
            <a:off x="880845" y="2341563"/>
            <a:ext cx="8825218" cy="4238186"/>
          </a:xfrm>
          <a:prstGeom prst="rect">
            <a:avLst/>
          </a:prstGeom>
        </p:spPr>
      </p:pic>
      <p:sp>
        <p:nvSpPr>
          <p:cNvPr id="5" name="TextBox 4">
            <a:extLst>
              <a:ext uri="{FF2B5EF4-FFF2-40B4-BE49-F238E27FC236}">
                <a16:creationId xmlns:a16="http://schemas.microsoft.com/office/drawing/2014/main" id="{F86F3D8B-FA1D-4A1C-B547-963CDC6E7B75}"/>
              </a:ext>
            </a:extLst>
          </p:cNvPr>
          <p:cNvSpPr txBox="1"/>
          <p:nvPr/>
        </p:nvSpPr>
        <p:spPr>
          <a:xfrm>
            <a:off x="9706063" y="2341563"/>
            <a:ext cx="1904745" cy="3539430"/>
          </a:xfrm>
          <a:prstGeom prst="rect">
            <a:avLst/>
          </a:prstGeom>
          <a:noFill/>
        </p:spPr>
        <p:txBody>
          <a:bodyPr wrap="square" rtlCol="0">
            <a:spAutoFit/>
          </a:bodyPr>
          <a:lstStyle/>
          <a:p>
            <a:pPr marL="285750" indent="-285750">
              <a:buFont typeface="Arial" panose="020B0604020202020204" pitchFamily="34" charset="0"/>
              <a:buChar char="•"/>
            </a:pPr>
            <a:r>
              <a:rPr lang="en-US" sz="1600" dirty="0"/>
              <a:t>Breakdown of segmented neighborhoods based on the boroughs.</a:t>
            </a:r>
          </a:p>
          <a:p>
            <a:pPr marL="285750" indent="-285750">
              <a:buFont typeface="Arial" panose="020B0604020202020204" pitchFamily="34" charset="0"/>
              <a:buChar char="•"/>
            </a:pPr>
            <a:r>
              <a:rPr lang="en-US" sz="1600" dirty="0"/>
              <a:t>Toronto neighborhoods much more diverse / unique in their venue based segmentation as compared to Toronto.</a:t>
            </a:r>
          </a:p>
        </p:txBody>
      </p:sp>
    </p:spTree>
    <p:extLst>
      <p:ext uri="{BB962C8B-B14F-4D97-AF65-F5344CB8AC3E}">
        <p14:creationId xmlns:p14="http://schemas.microsoft.com/office/powerpoint/2010/main" val="37029113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69DD4-0829-4FF0-9098-3E9A5D500EC4}"/>
              </a:ext>
            </a:extLst>
          </p:cNvPr>
          <p:cNvSpPr>
            <a:spLocks noGrp="1"/>
          </p:cNvSpPr>
          <p:nvPr>
            <p:ph type="title"/>
          </p:nvPr>
        </p:nvSpPr>
        <p:spPr/>
        <p:txBody>
          <a:bodyPr/>
          <a:lstStyle/>
          <a:p>
            <a:r>
              <a:rPr lang="en-US" dirty="0"/>
              <a:t>Segmented Neighborhood – new </a:t>
            </a:r>
            <a:r>
              <a:rPr lang="en-US" dirty="0" err="1"/>
              <a:t>york</a:t>
            </a:r>
            <a:endParaRPr lang="en-US" dirty="0"/>
          </a:p>
        </p:txBody>
      </p:sp>
      <p:pic>
        <p:nvPicPr>
          <p:cNvPr id="4" name="Content Placeholder 3">
            <a:extLst>
              <a:ext uri="{FF2B5EF4-FFF2-40B4-BE49-F238E27FC236}">
                <a16:creationId xmlns:a16="http://schemas.microsoft.com/office/drawing/2014/main" id="{2605629B-B528-4678-8E52-80A5B9AB3E3C}"/>
              </a:ext>
            </a:extLst>
          </p:cNvPr>
          <p:cNvPicPr>
            <a:picLocks noGrp="1"/>
          </p:cNvPicPr>
          <p:nvPr>
            <p:ph idx="1"/>
          </p:nvPr>
        </p:nvPicPr>
        <p:blipFill rotWithShape="1">
          <a:blip r:embed="rId2"/>
          <a:srcRect l="7878" t="25600" r="3016" b="3502"/>
          <a:stretch/>
        </p:blipFill>
        <p:spPr bwMode="auto">
          <a:xfrm>
            <a:off x="581192" y="2148616"/>
            <a:ext cx="8119137" cy="3633787"/>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1042AB4D-4BD0-47B9-8264-B1E725007D7A}"/>
              </a:ext>
            </a:extLst>
          </p:cNvPr>
          <p:cNvSpPr txBox="1"/>
          <p:nvPr/>
        </p:nvSpPr>
        <p:spPr>
          <a:xfrm>
            <a:off x="8800051" y="2382473"/>
            <a:ext cx="2885813" cy="2831544"/>
          </a:xfrm>
          <a:prstGeom prst="rect">
            <a:avLst/>
          </a:prstGeom>
          <a:noFill/>
        </p:spPr>
        <p:txBody>
          <a:bodyPr wrap="square" rtlCol="0">
            <a:spAutoFit/>
          </a:bodyPr>
          <a:lstStyle/>
          <a:p>
            <a:pPr marL="285750" lvl="0" indent="-285750">
              <a:buFont typeface="Arial" panose="020B0604020202020204" pitchFamily="34" charset="0"/>
              <a:buChar char="•"/>
            </a:pPr>
            <a:r>
              <a:rPr lang="en-US" sz="1600" dirty="0"/>
              <a:t>The most popular segment is cluster # 8 which has 151 neighborhood(s) followed by cluster # 1 which has 145 neighborhood(s).</a:t>
            </a:r>
          </a:p>
          <a:p>
            <a:pPr marL="285750" lvl="0" indent="-285750">
              <a:buFont typeface="Arial" panose="020B0604020202020204" pitchFamily="34" charset="0"/>
              <a:buChar char="•"/>
            </a:pPr>
            <a:r>
              <a:rPr lang="en-US" sz="1600" dirty="0"/>
              <a:t>The least popular segment is cluster # 5 which has 1 neighborhood(s) followed by cluster # 6 which has 1 neighborhood(s).</a:t>
            </a:r>
          </a:p>
          <a:p>
            <a:pPr marL="285750"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1514027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3EB74-189C-4FBD-9009-D836236C32B6}"/>
              </a:ext>
            </a:extLst>
          </p:cNvPr>
          <p:cNvSpPr>
            <a:spLocks noGrp="1"/>
          </p:cNvSpPr>
          <p:nvPr>
            <p:ph type="title"/>
          </p:nvPr>
        </p:nvSpPr>
        <p:spPr/>
        <p:txBody>
          <a:bodyPr/>
          <a:lstStyle/>
          <a:p>
            <a:r>
              <a:rPr lang="en-US" dirty="0"/>
              <a:t>Segmented neighborhood - </a:t>
            </a:r>
            <a:r>
              <a:rPr lang="en-US" dirty="0" err="1"/>
              <a:t>toronto</a:t>
            </a:r>
            <a:endParaRPr lang="en-US" dirty="0"/>
          </a:p>
        </p:txBody>
      </p:sp>
      <p:pic>
        <p:nvPicPr>
          <p:cNvPr id="4" name="Content Placeholder 3">
            <a:extLst>
              <a:ext uri="{FF2B5EF4-FFF2-40B4-BE49-F238E27FC236}">
                <a16:creationId xmlns:a16="http://schemas.microsoft.com/office/drawing/2014/main" id="{0D4A33CF-2F36-4B29-AD0E-115FADE6E45F}"/>
              </a:ext>
            </a:extLst>
          </p:cNvPr>
          <p:cNvPicPr>
            <a:picLocks noGrp="1"/>
          </p:cNvPicPr>
          <p:nvPr>
            <p:ph idx="1"/>
          </p:nvPr>
        </p:nvPicPr>
        <p:blipFill rotWithShape="1">
          <a:blip r:embed="rId2"/>
          <a:srcRect l="8001" t="26913" r="3262" b="3720"/>
          <a:stretch/>
        </p:blipFill>
        <p:spPr bwMode="auto">
          <a:xfrm>
            <a:off x="663720" y="2148617"/>
            <a:ext cx="8263971" cy="3633787"/>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4BE9666A-CCA5-4137-A382-51416A040A31}"/>
              </a:ext>
            </a:extLst>
          </p:cNvPr>
          <p:cNvSpPr txBox="1"/>
          <p:nvPr/>
        </p:nvSpPr>
        <p:spPr>
          <a:xfrm>
            <a:off x="9051721" y="2155971"/>
            <a:ext cx="2835479" cy="3293209"/>
          </a:xfrm>
          <a:prstGeom prst="rect">
            <a:avLst/>
          </a:prstGeom>
          <a:noFill/>
        </p:spPr>
        <p:txBody>
          <a:bodyPr wrap="square" rtlCol="0">
            <a:spAutoFit/>
          </a:bodyPr>
          <a:lstStyle/>
          <a:p>
            <a:pPr marL="285750" lvl="0" indent="-285750">
              <a:buFont typeface="Arial" panose="020B0604020202020204" pitchFamily="34" charset="0"/>
              <a:buChar char="•"/>
            </a:pPr>
            <a:r>
              <a:rPr lang="en-US" sz="1600" dirty="0"/>
              <a:t>Segmented into all 10 clusters</a:t>
            </a:r>
          </a:p>
          <a:p>
            <a:pPr marL="285750" lvl="0" indent="-285750">
              <a:buFont typeface="Arial" panose="020B0604020202020204" pitchFamily="34" charset="0"/>
              <a:buChar char="•"/>
            </a:pPr>
            <a:r>
              <a:rPr lang="en-US" sz="1600" dirty="0"/>
              <a:t>The most popular segment is cluster # 8 which has 121 neighborhood(s) followed by cluster # 1 which has 36 neighborhood(s).</a:t>
            </a:r>
          </a:p>
          <a:p>
            <a:pPr marL="285750" lvl="0" indent="-285750">
              <a:buFont typeface="Arial" panose="020B0604020202020204" pitchFamily="34" charset="0"/>
              <a:buChar char="•"/>
            </a:pPr>
            <a:r>
              <a:rPr lang="en-US" sz="1600" dirty="0"/>
              <a:t>The least popular segment is cluster # 0 which has 2 neighborhood(s) followed by cluster # 4 which has 2 neighborhood(s).</a:t>
            </a:r>
          </a:p>
        </p:txBody>
      </p:sp>
    </p:spTree>
    <p:extLst>
      <p:ext uri="{BB962C8B-B14F-4D97-AF65-F5344CB8AC3E}">
        <p14:creationId xmlns:p14="http://schemas.microsoft.com/office/powerpoint/2010/main" val="777556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8F13C-BB2B-420A-9C42-0D8DCDCC8E42}"/>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65DE341D-47E7-4770-A626-05CDEC285BF7}"/>
              </a:ext>
            </a:extLst>
          </p:cNvPr>
          <p:cNvSpPr>
            <a:spLocks noGrp="1"/>
          </p:cNvSpPr>
          <p:nvPr>
            <p:ph idx="1"/>
          </p:nvPr>
        </p:nvSpPr>
        <p:spPr/>
        <p:txBody>
          <a:bodyPr>
            <a:normAutofit fontScale="92500" lnSpcReduction="10000"/>
          </a:bodyPr>
          <a:lstStyle/>
          <a:p>
            <a:pPr lvl="0"/>
            <a:r>
              <a:rPr lang="en-US" dirty="0"/>
              <a:t>Overall, the venue &amp; venue categories are consistent in New York city due to which it many of its neighborhoods have been segmented in either cluster # 8 and # 1.</a:t>
            </a:r>
          </a:p>
          <a:p>
            <a:pPr lvl="0"/>
            <a:r>
              <a:rPr lang="en-US" dirty="0"/>
              <a:t>Neighborhoods classified in the remaining clusters are not as rich in terms of their venue &amp; venue categories.</a:t>
            </a:r>
          </a:p>
          <a:p>
            <a:pPr lvl="0"/>
            <a:r>
              <a:rPr lang="en-US"/>
              <a:t>Unlike </a:t>
            </a:r>
            <a:r>
              <a:rPr lang="en-US" dirty="0"/>
              <a:t>New York, Toronto neighborhoods are more unique in terms of their venue/venue categories. </a:t>
            </a:r>
          </a:p>
          <a:p>
            <a:pPr lvl="0"/>
            <a:r>
              <a:rPr lang="en-US" dirty="0"/>
              <a:t>Neighborhoods in Toronto are more diverse as compared to New York. That is one reason why Toronto can be segmented into 10 clusters while New York can only be segmented into 6 clusters.</a:t>
            </a:r>
          </a:p>
          <a:p>
            <a:pPr lvl="0"/>
            <a:r>
              <a:rPr lang="en-US" dirty="0"/>
              <a:t>There are 4 unique clusters which are only found in Toronto city. This suggests that while anyone moving from New York will be able to find a neighborhood which can be segmented based on their existing neighborhood, this will not be the case from anyone moving from Toronto to New York.</a:t>
            </a:r>
          </a:p>
          <a:p>
            <a:pPr lvl="0"/>
            <a:r>
              <a:rPr lang="en-US" dirty="0"/>
              <a:t>Residents of New York moving to Toronto will have an easier transition while the same may not be true for the residents of Toronto moving to New York city.</a:t>
            </a:r>
          </a:p>
          <a:p>
            <a:endParaRPr lang="en-US" dirty="0"/>
          </a:p>
        </p:txBody>
      </p:sp>
    </p:spTree>
    <p:extLst>
      <p:ext uri="{BB962C8B-B14F-4D97-AF65-F5344CB8AC3E}">
        <p14:creationId xmlns:p14="http://schemas.microsoft.com/office/powerpoint/2010/main" val="773463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dirty="0"/>
              <a:t>Objective</a:t>
            </a:r>
          </a:p>
        </p:txBody>
      </p:sp>
      <p:sp>
        <p:nvSpPr>
          <p:cNvPr id="6" name="Content Placeholder 5">
            <a:extLst>
              <a:ext uri="{FF2B5EF4-FFF2-40B4-BE49-F238E27FC236}">
                <a16:creationId xmlns:a16="http://schemas.microsoft.com/office/drawing/2014/main" id="{3EBCFC8A-154A-453A-8520-0DF841B64862}"/>
              </a:ext>
            </a:extLst>
          </p:cNvPr>
          <p:cNvSpPr>
            <a:spLocks noGrp="1"/>
          </p:cNvSpPr>
          <p:nvPr>
            <p:ph idx="1"/>
          </p:nvPr>
        </p:nvSpPr>
        <p:spPr/>
        <p:txBody>
          <a:bodyPr/>
          <a:lstStyle/>
          <a:p>
            <a:r>
              <a:rPr lang="en-US" dirty="0"/>
              <a:t>The neighborhoods in the city of New York in the US &amp; Toronto in Canada are analyzed and segmented into clusters.</a:t>
            </a:r>
          </a:p>
          <a:p>
            <a:r>
              <a:rPr lang="en-US" dirty="0"/>
              <a:t>Neighborhoods classified in the same cluster are similar &amp; offer similar features. </a:t>
            </a:r>
          </a:p>
          <a:p>
            <a:r>
              <a:rPr lang="en-US" dirty="0"/>
              <a:t>Features are defined based on the venues &amp; the venue categories which are available within a specified neighborhood radius. </a:t>
            </a:r>
          </a:p>
          <a:p>
            <a:r>
              <a:rPr lang="en-US" dirty="0"/>
              <a:t>The objective here is for anyone considering to move from New York to Toronto or vice versa to identify the cluster that his neighborhood belong to and then find a similar cluster in Toronto which will offer him the equivalent features of his existing neighborhood.</a:t>
            </a:r>
          </a:p>
          <a:p>
            <a:r>
              <a:rPr lang="en-US" dirty="0"/>
              <a:t>This allows the user to benefit from machine learning clustering algorithms &amp; take informed decision fully leveraging on the available data on the neighborhoods in the two major cities of US &amp; Canada.</a:t>
            </a:r>
          </a:p>
        </p:txBody>
      </p:sp>
    </p:spTree>
    <p:extLst>
      <p:ext uri="{BB962C8B-B14F-4D97-AF65-F5344CB8AC3E}">
        <p14:creationId xmlns:p14="http://schemas.microsoft.com/office/powerpoint/2010/main" val="263784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B5416-6B54-4F06-8FAD-526C4B8FF38D}"/>
              </a:ext>
            </a:extLst>
          </p:cNvPr>
          <p:cNvSpPr>
            <a:spLocks noGrp="1"/>
          </p:cNvSpPr>
          <p:nvPr>
            <p:ph type="title"/>
          </p:nvPr>
        </p:nvSpPr>
        <p:spPr/>
        <p:txBody>
          <a:bodyPr/>
          <a:lstStyle/>
          <a:p>
            <a:r>
              <a:rPr lang="en-US" dirty="0"/>
              <a:t>Data acquisition &amp; cleaning</a:t>
            </a:r>
          </a:p>
        </p:txBody>
      </p:sp>
      <p:sp>
        <p:nvSpPr>
          <p:cNvPr id="3" name="Content Placeholder 2">
            <a:extLst>
              <a:ext uri="{FF2B5EF4-FFF2-40B4-BE49-F238E27FC236}">
                <a16:creationId xmlns:a16="http://schemas.microsoft.com/office/drawing/2014/main" id="{67262B00-71D0-46BF-BF40-12EE54634268}"/>
              </a:ext>
            </a:extLst>
          </p:cNvPr>
          <p:cNvSpPr>
            <a:spLocks noGrp="1"/>
          </p:cNvSpPr>
          <p:nvPr>
            <p:ph idx="1"/>
          </p:nvPr>
        </p:nvSpPr>
        <p:spPr/>
        <p:txBody>
          <a:bodyPr/>
          <a:lstStyle/>
          <a:p>
            <a:pPr lvl="0"/>
            <a:r>
              <a:rPr lang="en-US" sz="1800" dirty="0"/>
              <a:t>Toronto:</a:t>
            </a:r>
          </a:p>
          <a:p>
            <a:pPr lvl="1"/>
            <a:r>
              <a:rPr lang="en-US" dirty="0"/>
              <a:t>List of postal codes, boroughs and neighborhoods obtained from Wikipedia. URL: </a:t>
            </a:r>
            <a:r>
              <a:rPr lang="en-US" u="sng" dirty="0">
                <a:hlinkClick r:id="rId2"/>
              </a:rPr>
              <a:t>https://en.wikipedia.org/w/index.php?title=List_of_postal_codes_of_Canada:_M&amp;oldid=942851379</a:t>
            </a:r>
            <a:endParaRPr lang="en-US" dirty="0"/>
          </a:p>
          <a:p>
            <a:pPr lvl="1"/>
            <a:r>
              <a:rPr lang="en-US" dirty="0"/>
              <a:t>List of postal codes along with their corresponding geo data (latitude &amp; longitude) is obtained using the URL: </a:t>
            </a:r>
            <a:r>
              <a:rPr lang="en-US" u="sng" dirty="0">
                <a:hlinkClick r:id="rId3"/>
              </a:rPr>
              <a:t>https://cocl.us/Geospatial_data</a:t>
            </a:r>
            <a:endParaRPr lang="en-US" dirty="0"/>
          </a:p>
          <a:p>
            <a:pPr lvl="0"/>
            <a:r>
              <a:rPr lang="en-US" sz="1800" dirty="0"/>
              <a:t>New York:</a:t>
            </a:r>
          </a:p>
          <a:p>
            <a:pPr lvl="1"/>
            <a:r>
              <a:rPr lang="en-US" dirty="0"/>
              <a:t>List of boroughs, neighborhoods along with their corresponding geo data (latitude &amp; longitude) is obtained using the URL: </a:t>
            </a:r>
            <a:r>
              <a:rPr lang="en-US" u="sng" dirty="0">
                <a:hlinkClick r:id="rId4"/>
              </a:rPr>
              <a:t>https://cocl.us/new_york_dataset</a:t>
            </a:r>
            <a:endParaRPr lang="en-US" dirty="0"/>
          </a:p>
        </p:txBody>
      </p:sp>
    </p:spTree>
    <p:extLst>
      <p:ext uri="{BB962C8B-B14F-4D97-AF65-F5344CB8AC3E}">
        <p14:creationId xmlns:p14="http://schemas.microsoft.com/office/powerpoint/2010/main" val="1776570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7FC12-B555-4888-9DAD-871606204E1A}"/>
              </a:ext>
            </a:extLst>
          </p:cNvPr>
          <p:cNvSpPr>
            <a:spLocks noGrp="1"/>
          </p:cNvSpPr>
          <p:nvPr>
            <p:ph type="title"/>
          </p:nvPr>
        </p:nvSpPr>
        <p:spPr/>
        <p:txBody>
          <a:bodyPr/>
          <a:lstStyle/>
          <a:p>
            <a:r>
              <a:rPr lang="en-US" dirty="0"/>
              <a:t>Process - Data acquisition, cleaning &amp; processing</a:t>
            </a:r>
          </a:p>
        </p:txBody>
      </p:sp>
      <p:sp>
        <p:nvSpPr>
          <p:cNvPr id="3" name="Content Placeholder 2">
            <a:extLst>
              <a:ext uri="{FF2B5EF4-FFF2-40B4-BE49-F238E27FC236}">
                <a16:creationId xmlns:a16="http://schemas.microsoft.com/office/drawing/2014/main" id="{796D6D71-BEDE-41B2-A617-7D105D829FFD}"/>
              </a:ext>
            </a:extLst>
          </p:cNvPr>
          <p:cNvSpPr>
            <a:spLocks noGrp="1"/>
          </p:cNvSpPr>
          <p:nvPr>
            <p:ph idx="1"/>
          </p:nvPr>
        </p:nvSpPr>
        <p:spPr/>
        <p:txBody>
          <a:bodyPr>
            <a:normAutofit lnSpcReduction="10000"/>
          </a:bodyPr>
          <a:lstStyle/>
          <a:p>
            <a:r>
              <a:rPr lang="en-US" dirty="0"/>
              <a:t>Acquire Toronto Dataset:</a:t>
            </a:r>
          </a:p>
          <a:p>
            <a:pPr lvl="1"/>
            <a:r>
              <a:rPr lang="en-US" dirty="0"/>
              <a:t>Dataset 1 - Page scraping done to acquire the postal codes &amp; coordinates for city of Toronto.</a:t>
            </a:r>
          </a:p>
          <a:p>
            <a:pPr lvl="1"/>
            <a:r>
              <a:rPr lang="en-US" dirty="0"/>
              <a:t>Dataset 2 - Load postal codes along with their neighborhoods &amp; boroughs.</a:t>
            </a:r>
          </a:p>
          <a:p>
            <a:pPr lvl="1"/>
            <a:r>
              <a:rPr lang="en-US" dirty="0"/>
              <a:t>Dataset 3 - Drop missing values &amp; merge Dataset 1 &amp; 2 to create final Toronto Dataset.</a:t>
            </a:r>
          </a:p>
          <a:p>
            <a:r>
              <a:rPr lang="en-US" dirty="0"/>
              <a:t>Acquire New York Dataset:</a:t>
            </a:r>
          </a:p>
          <a:p>
            <a:pPr lvl="1"/>
            <a:r>
              <a:rPr lang="en-US" dirty="0"/>
              <a:t>Dataset 1 – Read the Json file from the URL and parse the required data.</a:t>
            </a:r>
          </a:p>
          <a:p>
            <a:r>
              <a:rPr lang="en-US" dirty="0"/>
              <a:t>Merge New York &amp; Toronto Data Set</a:t>
            </a:r>
          </a:p>
          <a:p>
            <a:pPr lvl="1"/>
            <a:r>
              <a:rPr lang="en-US" dirty="0"/>
              <a:t>Final Dataset – Merging Toronto Dataset 3 &amp; New York Dataset 1.</a:t>
            </a:r>
          </a:p>
          <a:p>
            <a:r>
              <a:rPr lang="en-US" dirty="0"/>
              <a:t>Venue Data for Merged Data Set.</a:t>
            </a:r>
          </a:p>
          <a:p>
            <a:r>
              <a:rPr lang="en-US" dirty="0"/>
              <a:t>Segmentation of Venue Data</a:t>
            </a:r>
          </a:p>
          <a:p>
            <a:endParaRPr lang="en-US" dirty="0"/>
          </a:p>
        </p:txBody>
      </p:sp>
    </p:spTree>
    <p:extLst>
      <p:ext uri="{BB962C8B-B14F-4D97-AF65-F5344CB8AC3E}">
        <p14:creationId xmlns:p14="http://schemas.microsoft.com/office/powerpoint/2010/main" val="166193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3C4FD-F848-4FF5-9F63-74FDE3637A8D}"/>
              </a:ext>
            </a:extLst>
          </p:cNvPr>
          <p:cNvSpPr>
            <a:spLocks noGrp="1"/>
          </p:cNvSpPr>
          <p:nvPr>
            <p:ph type="title"/>
          </p:nvPr>
        </p:nvSpPr>
        <p:spPr/>
        <p:txBody>
          <a:bodyPr/>
          <a:lstStyle/>
          <a:p>
            <a:r>
              <a:rPr lang="en-US" dirty="0"/>
              <a:t>New York neighborhoods</a:t>
            </a:r>
          </a:p>
        </p:txBody>
      </p:sp>
      <p:pic>
        <p:nvPicPr>
          <p:cNvPr id="4" name="Content Placeholder 3">
            <a:extLst>
              <a:ext uri="{FF2B5EF4-FFF2-40B4-BE49-F238E27FC236}">
                <a16:creationId xmlns:a16="http://schemas.microsoft.com/office/drawing/2014/main" id="{6822A937-CF0D-4BA1-A757-788679EE764D}"/>
              </a:ext>
            </a:extLst>
          </p:cNvPr>
          <p:cNvPicPr>
            <a:picLocks noGrp="1" noChangeAspect="1"/>
          </p:cNvPicPr>
          <p:nvPr>
            <p:ph idx="1"/>
          </p:nvPr>
        </p:nvPicPr>
        <p:blipFill>
          <a:blip r:embed="rId2"/>
          <a:stretch>
            <a:fillRect/>
          </a:stretch>
        </p:blipFill>
        <p:spPr>
          <a:xfrm>
            <a:off x="2310767" y="2224117"/>
            <a:ext cx="6648675" cy="4373974"/>
          </a:xfrm>
          <a:prstGeom prst="rect">
            <a:avLst/>
          </a:prstGeom>
        </p:spPr>
      </p:pic>
    </p:spTree>
    <p:extLst>
      <p:ext uri="{BB962C8B-B14F-4D97-AF65-F5344CB8AC3E}">
        <p14:creationId xmlns:p14="http://schemas.microsoft.com/office/powerpoint/2010/main" val="652108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B2F44-D121-4A7A-A7A0-5034DF47EE87}"/>
              </a:ext>
            </a:extLst>
          </p:cNvPr>
          <p:cNvSpPr>
            <a:spLocks noGrp="1"/>
          </p:cNvSpPr>
          <p:nvPr>
            <p:ph type="title"/>
          </p:nvPr>
        </p:nvSpPr>
        <p:spPr/>
        <p:txBody>
          <a:bodyPr/>
          <a:lstStyle/>
          <a:p>
            <a:r>
              <a:rPr lang="en-US" dirty="0"/>
              <a:t>TORONTO neighborhoods</a:t>
            </a:r>
          </a:p>
        </p:txBody>
      </p:sp>
      <p:pic>
        <p:nvPicPr>
          <p:cNvPr id="4" name="Content Placeholder 3">
            <a:extLst>
              <a:ext uri="{FF2B5EF4-FFF2-40B4-BE49-F238E27FC236}">
                <a16:creationId xmlns:a16="http://schemas.microsoft.com/office/drawing/2014/main" id="{71805A9B-3F2A-4352-8F12-4B4AD885EE46}"/>
              </a:ext>
            </a:extLst>
          </p:cNvPr>
          <p:cNvPicPr>
            <a:picLocks noGrp="1" noChangeAspect="1"/>
          </p:cNvPicPr>
          <p:nvPr>
            <p:ph idx="1"/>
          </p:nvPr>
        </p:nvPicPr>
        <p:blipFill>
          <a:blip r:embed="rId2"/>
          <a:stretch>
            <a:fillRect/>
          </a:stretch>
        </p:blipFill>
        <p:spPr>
          <a:xfrm>
            <a:off x="2348917" y="2115060"/>
            <a:ext cx="6506429" cy="4284163"/>
          </a:xfrm>
          <a:prstGeom prst="rect">
            <a:avLst/>
          </a:prstGeom>
        </p:spPr>
      </p:pic>
    </p:spTree>
    <p:extLst>
      <p:ext uri="{BB962C8B-B14F-4D97-AF65-F5344CB8AC3E}">
        <p14:creationId xmlns:p14="http://schemas.microsoft.com/office/powerpoint/2010/main" val="3660960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6B34B-A378-4D96-845F-369C7F23B290}"/>
              </a:ext>
            </a:extLst>
          </p:cNvPr>
          <p:cNvSpPr>
            <a:spLocks noGrp="1"/>
          </p:cNvSpPr>
          <p:nvPr>
            <p:ph type="title"/>
          </p:nvPr>
        </p:nvSpPr>
        <p:spPr/>
        <p:txBody>
          <a:bodyPr/>
          <a:lstStyle/>
          <a:p>
            <a:r>
              <a:rPr lang="en-US" dirty="0"/>
              <a:t>Merged dataset (Toronto &amp; new York)</a:t>
            </a:r>
          </a:p>
        </p:txBody>
      </p:sp>
      <p:pic>
        <p:nvPicPr>
          <p:cNvPr id="5" name="Content Placeholder 4">
            <a:extLst>
              <a:ext uri="{FF2B5EF4-FFF2-40B4-BE49-F238E27FC236}">
                <a16:creationId xmlns:a16="http://schemas.microsoft.com/office/drawing/2014/main" id="{3422B921-4BBF-4B4C-82A4-47368CB23212}"/>
              </a:ext>
            </a:extLst>
          </p:cNvPr>
          <p:cNvPicPr>
            <a:picLocks noGrp="1" noChangeAspect="1"/>
          </p:cNvPicPr>
          <p:nvPr>
            <p:ph idx="1"/>
          </p:nvPr>
        </p:nvPicPr>
        <p:blipFill>
          <a:blip r:embed="rId2"/>
          <a:stretch>
            <a:fillRect/>
          </a:stretch>
        </p:blipFill>
        <p:spPr>
          <a:xfrm>
            <a:off x="2399251" y="2073116"/>
            <a:ext cx="6657430" cy="4383590"/>
          </a:xfrm>
          <a:prstGeom prst="rect">
            <a:avLst/>
          </a:prstGeom>
        </p:spPr>
      </p:pic>
    </p:spTree>
    <p:extLst>
      <p:ext uri="{BB962C8B-B14F-4D97-AF65-F5344CB8AC3E}">
        <p14:creationId xmlns:p14="http://schemas.microsoft.com/office/powerpoint/2010/main" val="2691937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B874A-3202-4A94-848C-6263EAC71BB2}"/>
              </a:ext>
            </a:extLst>
          </p:cNvPr>
          <p:cNvSpPr>
            <a:spLocks noGrp="1"/>
          </p:cNvSpPr>
          <p:nvPr>
            <p:ph type="title"/>
          </p:nvPr>
        </p:nvSpPr>
        <p:spPr/>
        <p:txBody>
          <a:bodyPr/>
          <a:lstStyle/>
          <a:p>
            <a:r>
              <a:rPr lang="en-US" dirty="0"/>
              <a:t>New York neighborhoods</a:t>
            </a:r>
          </a:p>
        </p:txBody>
      </p:sp>
      <p:pic>
        <p:nvPicPr>
          <p:cNvPr id="4" name="Content Placeholder 3">
            <a:extLst>
              <a:ext uri="{FF2B5EF4-FFF2-40B4-BE49-F238E27FC236}">
                <a16:creationId xmlns:a16="http://schemas.microsoft.com/office/drawing/2014/main" id="{7AB087DE-FDFD-48B3-ADEF-D828AEDA0FD2}"/>
              </a:ext>
            </a:extLst>
          </p:cNvPr>
          <p:cNvPicPr>
            <a:picLocks noGrp="1"/>
          </p:cNvPicPr>
          <p:nvPr>
            <p:ph idx="1"/>
          </p:nvPr>
        </p:nvPicPr>
        <p:blipFill rotWithShape="1">
          <a:blip r:embed="rId2"/>
          <a:srcRect l="7877" t="26038" r="3138" b="3725"/>
          <a:stretch/>
        </p:blipFill>
        <p:spPr bwMode="auto">
          <a:xfrm>
            <a:off x="2003791" y="2341563"/>
            <a:ext cx="8184418" cy="363378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839470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5D53-5E84-45F9-9F44-232C33ADB72C}"/>
              </a:ext>
            </a:extLst>
          </p:cNvPr>
          <p:cNvSpPr>
            <a:spLocks noGrp="1"/>
          </p:cNvSpPr>
          <p:nvPr>
            <p:ph type="title"/>
          </p:nvPr>
        </p:nvSpPr>
        <p:spPr/>
        <p:txBody>
          <a:bodyPr/>
          <a:lstStyle/>
          <a:p>
            <a:r>
              <a:rPr lang="en-US" dirty="0"/>
              <a:t>Toronto neighborhoods</a:t>
            </a:r>
          </a:p>
        </p:txBody>
      </p:sp>
      <p:pic>
        <p:nvPicPr>
          <p:cNvPr id="4" name="Content Placeholder 3">
            <a:extLst>
              <a:ext uri="{FF2B5EF4-FFF2-40B4-BE49-F238E27FC236}">
                <a16:creationId xmlns:a16="http://schemas.microsoft.com/office/drawing/2014/main" id="{D454C630-FAC9-4A3F-B44A-8D6BA3C37217}"/>
              </a:ext>
            </a:extLst>
          </p:cNvPr>
          <p:cNvPicPr>
            <a:picLocks noGrp="1"/>
          </p:cNvPicPr>
          <p:nvPr>
            <p:ph idx="1"/>
          </p:nvPr>
        </p:nvPicPr>
        <p:blipFill rotWithShape="1">
          <a:blip r:embed="rId2"/>
          <a:srcRect l="8740" t="25819" r="3138" b="3933"/>
          <a:stretch/>
        </p:blipFill>
        <p:spPr bwMode="auto">
          <a:xfrm>
            <a:off x="2044113" y="2341563"/>
            <a:ext cx="8103773" cy="363378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17752010"/>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{7583FD7C-1DE7-4BA9-B2CC-48C7A43F4753}tf33552983</Template>
  <TotalTime>0</TotalTime>
  <Words>815</Words>
  <Application>Microsoft Office PowerPoint</Application>
  <PresentationFormat>Widescreen</PresentationFormat>
  <Paragraphs>57</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Franklin Gothic Book</vt:lpstr>
      <vt:lpstr>Franklin Gothic Demi</vt:lpstr>
      <vt:lpstr>Wingdings 2</vt:lpstr>
      <vt:lpstr>DividendVTI</vt:lpstr>
      <vt:lpstr>Battle of the neighborhoods </vt:lpstr>
      <vt:lpstr>Objective</vt:lpstr>
      <vt:lpstr>Data acquisition &amp; cleaning</vt:lpstr>
      <vt:lpstr>Process - Data acquisition, cleaning &amp; processing</vt:lpstr>
      <vt:lpstr>New York neighborhoods</vt:lpstr>
      <vt:lpstr>TORONTO neighborhoods</vt:lpstr>
      <vt:lpstr>Merged dataset (Toronto &amp; new York)</vt:lpstr>
      <vt:lpstr>New York neighborhoods</vt:lpstr>
      <vt:lpstr>Toronto neighborhoods</vt:lpstr>
      <vt:lpstr>Venue category &amp; neighborhoods</vt:lpstr>
      <vt:lpstr>Segmented neighborhoods</vt:lpstr>
      <vt:lpstr>Segmented neighborhoods</vt:lpstr>
      <vt:lpstr>Segmented neighborhoods</vt:lpstr>
      <vt:lpstr>Segmented Neighborhood – new york</vt:lpstr>
      <vt:lpstr>Segmented neighborhood - toronto</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2020-03-20T13:10:44Z</dcterms:created>
  <dcterms:modified xsi:type="dcterms:W3CDTF">2020-03-20T14:17:53Z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